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8F45"/>
    <a:srgbClr val="FA320E"/>
    <a:srgbClr val="99CCFF"/>
    <a:srgbClr val="838799"/>
    <a:srgbClr val="9699A8"/>
    <a:srgbClr val="6F7487"/>
    <a:srgbClr val="898D9D"/>
    <a:srgbClr val="FF3399"/>
    <a:srgbClr val="FF8FC7"/>
    <a:srgbClr val="FF7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79" d="100"/>
          <a:sy n="79" d="100"/>
        </p:scale>
        <p:origin x="291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図プレースホルダー 6"/>
          <p:cNvSpPr>
            <a:spLocks noGrp="1"/>
          </p:cNvSpPr>
          <p:nvPr>
            <p:ph type="pic" sz="quarter" idx="10" hasCustomPrompt="1"/>
          </p:nvPr>
        </p:nvSpPr>
        <p:spPr>
          <a:xfrm>
            <a:off x="631" y="156"/>
            <a:ext cx="7559045" cy="10692392"/>
          </a:xfrm>
          <a:custGeom>
            <a:avLst/>
            <a:gdLst>
              <a:gd name="connsiteX0" fmla="*/ 0 w 7559045"/>
              <a:gd name="connsiteY0" fmla="*/ 0 h 10692392"/>
              <a:gd name="connsiteX1" fmla="*/ 7559045 w 7559045"/>
              <a:gd name="connsiteY1" fmla="*/ 0 h 10692392"/>
              <a:gd name="connsiteX2" fmla="*/ 7559045 w 7559045"/>
              <a:gd name="connsiteY2" fmla="*/ 10692392 h 10692392"/>
              <a:gd name="connsiteX3" fmla="*/ 0 w 7559045"/>
              <a:gd name="connsiteY3" fmla="*/ 10692392 h 10692392"/>
            </a:gdLst>
            <a:ahLst/>
            <a:cxnLst>
              <a:cxn ang="0">
                <a:pos x="connsiteX0" y="connsiteY0"/>
              </a:cxn>
              <a:cxn ang="0">
                <a:pos x="connsiteX1" y="connsiteY1"/>
              </a:cxn>
              <a:cxn ang="0">
                <a:pos x="connsiteX2" y="connsiteY2"/>
              </a:cxn>
              <a:cxn ang="0">
                <a:pos x="connsiteX3" y="connsiteY3"/>
              </a:cxn>
            </a:cxnLst>
            <a:rect l="l" t="t" r="r" b="b"/>
            <a:pathLst>
              <a:path w="7559045" h="10692392">
                <a:moveTo>
                  <a:pt x="0" y="0"/>
                </a:moveTo>
                <a:lnTo>
                  <a:pt x="7559045" y="0"/>
                </a:lnTo>
                <a:lnTo>
                  <a:pt x="7559045" y="10692392"/>
                </a:lnTo>
                <a:lnTo>
                  <a:pt x="0" y="10692392"/>
                </a:lnTo>
                <a:close/>
              </a:path>
            </a:pathLst>
          </a:custGeom>
          <a:blipFill dpi="0" rotWithShape="1">
            <a:blip r:embed="rId2"/>
            <a:srcRect/>
            <a:tile tx="0" ty="0" sx="100000" sy="100000" flip="none" algn="tl"/>
          </a:blipFill>
        </p:spPr>
        <p:txBody>
          <a:bodyPr wrap="square" tIns="4680000" anchor="t" anchorCtr="1">
            <a:noAutofit/>
          </a:bodyPr>
          <a:lstStyle>
            <a:lvl1pPr marL="0" indent="0">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8188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2185" y="2075534"/>
            <a:ext cx="7561860" cy="5037815"/>
          </a:xfrm>
          <a:custGeom>
            <a:avLst/>
            <a:gdLst>
              <a:gd name="connsiteX0" fmla="*/ 0 w 7561860"/>
              <a:gd name="connsiteY0" fmla="*/ 0 h 5037815"/>
              <a:gd name="connsiteX1" fmla="*/ 7561860 w 7561860"/>
              <a:gd name="connsiteY1" fmla="*/ 0 h 5037815"/>
              <a:gd name="connsiteX2" fmla="*/ 7561860 w 7561860"/>
              <a:gd name="connsiteY2" fmla="*/ 5037815 h 5037815"/>
              <a:gd name="connsiteX3" fmla="*/ 0 w 7561860"/>
              <a:gd name="connsiteY3" fmla="*/ 5037815 h 5037815"/>
            </a:gdLst>
            <a:ahLst/>
            <a:cxnLst>
              <a:cxn ang="0">
                <a:pos x="connsiteX0" y="connsiteY0"/>
              </a:cxn>
              <a:cxn ang="0">
                <a:pos x="connsiteX1" y="connsiteY1"/>
              </a:cxn>
              <a:cxn ang="0">
                <a:pos x="connsiteX2" y="connsiteY2"/>
              </a:cxn>
              <a:cxn ang="0">
                <a:pos x="connsiteX3" y="connsiteY3"/>
              </a:cxn>
            </a:cxnLst>
            <a:rect l="l" t="t" r="r" b="b"/>
            <a:pathLst>
              <a:path w="7561860" h="5037815">
                <a:moveTo>
                  <a:pt x="0" y="0"/>
                </a:moveTo>
                <a:lnTo>
                  <a:pt x="7561860" y="0"/>
                </a:lnTo>
                <a:lnTo>
                  <a:pt x="7561860" y="5037815"/>
                </a:lnTo>
                <a:lnTo>
                  <a:pt x="0" y="5037815"/>
                </a:lnTo>
                <a:close/>
              </a:path>
            </a:pathLst>
          </a:custGeom>
          <a:blipFill dpi="0" rotWithShape="1">
            <a:blip r:embed="rId2"/>
            <a:srcRect/>
            <a:stretch>
              <a:fillRect/>
            </a:stretch>
          </a:blipFill>
        </p:spPr>
        <p:txBody>
          <a:bodyPr wrap="square" tIns="1980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図プレースホルダー 15"/>
          <p:cNvSpPr>
            <a:spLocks noGrp="1"/>
          </p:cNvSpPr>
          <p:nvPr>
            <p:ph type="pic" sz="quarter" idx="12" hasCustomPrompt="1"/>
          </p:nvPr>
        </p:nvSpPr>
        <p:spPr>
          <a:xfrm>
            <a:off x="6201951" y="9236549"/>
            <a:ext cx="1087826" cy="1087826"/>
          </a:xfrm>
          <a:custGeom>
            <a:avLst/>
            <a:gdLst>
              <a:gd name="connsiteX0" fmla="*/ 543913 w 1087826"/>
              <a:gd name="connsiteY0" fmla="*/ 0 h 1087826"/>
              <a:gd name="connsiteX1" fmla="*/ 1087826 w 1087826"/>
              <a:gd name="connsiteY1" fmla="*/ 543913 h 1087826"/>
              <a:gd name="connsiteX2" fmla="*/ 543913 w 1087826"/>
              <a:gd name="connsiteY2" fmla="*/ 1087826 h 1087826"/>
              <a:gd name="connsiteX3" fmla="*/ 0 w 1087826"/>
              <a:gd name="connsiteY3" fmla="*/ 543913 h 1087826"/>
              <a:gd name="connsiteX4" fmla="*/ 543913 w 1087826"/>
              <a:gd name="connsiteY4" fmla="*/ 0 h 108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26" h="1087826">
                <a:moveTo>
                  <a:pt x="543913" y="0"/>
                </a:moveTo>
                <a:cubicBezTo>
                  <a:pt x="844308" y="0"/>
                  <a:pt x="1087826" y="243518"/>
                  <a:pt x="1087826" y="543913"/>
                </a:cubicBezTo>
                <a:cubicBezTo>
                  <a:pt x="1087826" y="844308"/>
                  <a:pt x="844308" y="1087826"/>
                  <a:pt x="543913" y="1087826"/>
                </a:cubicBezTo>
                <a:cubicBezTo>
                  <a:pt x="243518" y="1087826"/>
                  <a:pt x="0" y="844308"/>
                  <a:pt x="0" y="543913"/>
                </a:cubicBezTo>
                <a:cubicBezTo>
                  <a:pt x="0" y="243518"/>
                  <a:pt x="243518" y="0"/>
                  <a:pt x="543913" y="0"/>
                </a:cubicBezTo>
                <a:close/>
              </a:path>
            </a:pathLst>
          </a:custGeom>
          <a:blipFill dpi="0" rotWithShape="1">
            <a:blip r:embed="rId3"/>
            <a:srcRect/>
            <a:tile tx="0" ty="0" sx="100000" sy="100000" flip="none" algn="tl"/>
          </a:blipFill>
        </p:spPr>
        <p:txBody>
          <a:bodyPr wrap="square" tIns="144000" anchor="t" anchorCtr="1">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9289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BECB2DC-B79A-48C2-A6AA-761A7C75FE2D}" type="datetimeFigureOut">
              <a:rPr kumimoji="1" lang="ja-JP" altLang="en-US" smtClean="0"/>
              <a:t>2023/4/1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2EA9291-39B7-4508-ADCF-0A47D281E45F}" type="slidenum">
              <a:rPr kumimoji="1" lang="ja-JP" altLang="en-US" smtClean="0"/>
              <a:t>‹#›</a:t>
            </a:fld>
            <a:endParaRPr kumimoji="1" lang="ja-JP" altLang="en-US"/>
          </a:p>
        </p:txBody>
      </p:sp>
    </p:spTree>
    <p:extLst>
      <p:ext uri="{BB962C8B-B14F-4D97-AF65-F5344CB8AC3E}">
        <p14:creationId xmlns:p14="http://schemas.microsoft.com/office/powerpoint/2010/main" val="365472177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pd-r.org" TargetMode="External"/><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プレースホルダー 2" descr="図形&#10;&#10;自動的に生成された説明">
            <a:extLst>
              <a:ext uri="{FF2B5EF4-FFF2-40B4-BE49-F238E27FC236}">
                <a16:creationId xmlns:a16="http://schemas.microsoft.com/office/drawing/2014/main" id="{15D01E12-D68E-8C45-B1CA-FB89F7D91B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556" b="5556"/>
          <a:stretch>
            <a:fillRect/>
          </a:stretch>
        </p:blipFill>
        <p:spPr>
          <a:xfrm flipH="1">
            <a:off x="9110890" y="0"/>
            <a:ext cx="2735716" cy="3869715"/>
          </a:xfrm>
        </p:spPr>
      </p:pic>
      <p:sp>
        <p:nvSpPr>
          <p:cNvPr id="34" name="テキスト ボックス 33"/>
          <p:cNvSpPr txBox="1"/>
          <p:nvPr/>
        </p:nvSpPr>
        <p:spPr>
          <a:xfrm>
            <a:off x="0" y="7279128"/>
            <a:ext cx="7576566" cy="1846659"/>
          </a:xfrm>
          <a:prstGeom prst="rect">
            <a:avLst/>
          </a:prstGeom>
          <a:solidFill>
            <a:schemeClr val="accent4">
              <a:lumMod val="60000"/>
              <a:lumOff val="40000"/>
            </a:schemeClr>
          </a:solidFill>
        </p:spPr>
        <p:txBody>
          <a:bodyPr wrap="square" rtlCol="0">
            <a:spAutoFit/>
          </a:bodyPr>
          <a:lstStyle/>
          <a:p>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対　　　　象　　　：小学生及び中学生</a:t>
            </a:r>
            <a:endPar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練習時間：月木１６：２０</a:t>
            </a:r>
            <a:r>
              <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a:t>
            </a:r>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１８：００（予定）</a:t>
            </a:r>
            <a:endPar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lang="en-US" altLang="ja-JP" sz="1200"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a:t>
            </a:r>
            <a:r>
              <a:rPr lang="ja-JP" altLang="en-US" sz="120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施設使用の関係から時間や場所が変更になる場合があります</a:t>
            </a:r>
            <a:endParaRPr lang="en-US" altLang="ja-JP" sz="1200"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kumimoji="1"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練習場所：野幌運動公園　他</a:t>
            </a:r>
            <a:endPar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kumimoji="1"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月　　　　謝　　　：週</a:t>
            </a:r>
            <a:r>
              <a:rPr kumimoji="1"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2</a:t>
            </a:r>
            <a:r>
              <a:rPr kumimoji="1"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回４</a:t>
            </a:r>
            <a:r>
              <a:rPr kumimoji="1"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a:t>
            </a:r>
            <a:r>
              <a:rPr kumimoji="1"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０００</a:t>
            </a:r>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円　週</a:t>
            </a:r>
            <a:r>
              <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1</a:t>
            </a:r>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回３</a:t>
            </a:r>
            <a:r>
              <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a:t>
            </a:r>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５００円</a:t>
            </a:r>
            <a:endPar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lang="en-US" altLang="ja-JP" sz="1200"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a:t>
            </a:r>
            <a:r>
              <a:rPr lang="ja-JP" altLang="en-US" sz="120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この他に保険代と大会参加費などが必要となります</a:t>
            </a:r>
            <a:endParaRPr lang="en-US" altLang="ja-JP" sz="1200"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a:p>
            <a:r>
              <a:rPr lang="ja-JP" altLang="en-US">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rPr>
              <a:t>お問合せ　：</a:t>
            </a:r>
            <a:r>
              <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hlinkClick r:id="rId3"/>
              </a:rPr>
              <a:t>info@pd-r.org</a:t>
            </a:r>
            <a:endParaRPr lang="en-US" altLang="ja-JP" dirty="0">
              <a:ln w="0"/>
              <a:effectLst>
                <a:outerShdw blurRad="38100" dist="19050" dir="2700000" algn="tl" rotWithShape="0">
                  <a:schemeClr val="dk1">
                    <a:alpha val="40000"/>
                  </a:schemeClr>
                </a:outerShdw>
              </a:effectLst>
              <a:latin typeface="Osaka" panose="020B0600000000000000" pitchFamily="34" charset="-128"/>
              <a:ea typeface="Osaka" panose="020B0600000000000000" pitchFamily="34" charset="-128"/>
            </a:endParaRPr>
          </a:p>
        </p:txBody>
      </p:sp>
      <p:sp>
        <p:nvSpPr>
          <p:cNvPr id="4" name="円/楕円 3">
            <a:extLst>
              <a:ext uri="{FF2B5EF4-FFF2-40B4-BE49-F238E27FC236}">
                <a16:creationId xmlns:a16="http://schemas.microsoft.com/office/drawing/2014/main" id="{BB94FF5C-0C19-584D-B2DC-8175ECB583CC}"/>
              </a:ext>
            </a:extLst>
          </p:cNvPr>
          <p:cNvSpPr/>
          <p:nvPr/>
        </p:nvSpPr>
        <p:spPr>
          <a:xfrm>
            <a:off x="5863495" y="7624297"/>
            <a:ext cx="1534880" cy="141974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4800" dirty="0"/>
              <a:t>6/</a:t>
            </a:r>
            <a:r>
              <a:rPr lang="en-US" altLang="ja-JP" sz="4800" dirty="0"/>
              <a:t>1</a:t>
            </a:r>
            <a:endParaRPr kumimoji="1" lang="ja-JP" altLang="en-US" sz="4800"/>
          </a:p>
        </p:txBody>
      </p:sp>
      <p:pic>
        <p:nvPicPr>
          <p:cNvPr id="9" name="図 8" descr="道を歩いている人たち&#10;&#10;中程度の精度で自動的に生成された説明">
            <a:extLst>
              <a:ext uri="{FF2B5EF4-FFF2-40B4-BE49-F238E27FC236}">
                <a16:creationId xmlns:a16="http://schemas.microsoft.com/office/drawing/2014/main" id="{E41561D4-C1C1-9F49-80AC-60F513CFA41E}"/>
              </a:ext>
            </a:extLst>
          </p:cNvPr>
          <p:cNvPicPr>
            <a:picLocks noChangeAspect="1"/>
          </p:cNvPicPr>
          <p:nvPr/>
        </p:nvPicPr>
        <p:blipFill rotWithShape="1">
          <a:blip r:embed="rId4">
            <a:extLst>
              <a:ext uri="{28A0092B-C50C-407E-A947-70E740481C1C}">
                <a14:useLocalDpi xmlns:a14="http://schemas.microsoft.com/office/drawing/2010/main" val="0"/>
              </a:ext>
            </a:extLst>
          </a:blip>
          <a:srcRect l="-289" t="563" b="21614"/>
          <a:stretch/>
        </p:blipFill>
        <p:spPr>
          <a:xfrm>
            <a:off x="-27436" y="0"/>
            <a:ext cx="7614546" cy="4281083"/>
          </a:xfrm>
          <a:prstGeom prst="rect">
            <a:avLst/>
          </a:prstGeom>
        </p:spPr>
      </p:pic>
      <p:sp>
        <p:nvSpPr>
          <p:cNvPr id="32" name="テキスト ボックス 31"/>
          <p:cNvSpPr txBox="1"/>
          <p:nvPr/>
        </p:nvSpPr>
        <p:spPr>
          <a:xfrm>
            <a:off x="832055" y="5038273"/>
            <a:ext cx="6649976" cy="707886"/>
          </a:xfrm>
          <a:prstGeom prst="rect">
            <a:avLst/>
          </a:prstGeom>
          <a:noFill/>
        </p:spPr>
        <p:txBody>
          <a:bodyPr wrap="square" rtlCol="0">
            <a:spAutoFit/>
          </a:bodyPr>
          <a:lstStyle/>
          <a:p>
            <a:r>
              <a:rPr kumimoji="1" lang="ja-JP" altLang="en-US" sz="4000" b="1">
                <a:latin typeface="Meiryo" panose="020B0604030504040204" pitchFamily="34" charset="-128"/>
                <a:ea typeface="Meiryo" panose="020B0604030504040204" pitchFamily="34" charset="-128"/>
              </a:rPr>
              <a:t>新規</a:t>
            </a:r>
            <a:r>
              <a:rPr kumimoji="1" lang="ja-JP" altLang="en-US" sz="4000" b="1">
                <a:solidFill>
                  <a:srgbClr val="FF0000"/>
                </a:solidFill>
                <a:latin typeface="Meiryo" panose="020B0604030504040204" pitchFamily="34" charset="-128"/>
                <a:ea typeface="Meiryo" panose="020B0604030504040204" pitchFamily="34" charset="-128"/>
              </a:rPr>
              <a:t>陸上クラブ</a:t>
            </a:r>
            <a:r>
              <a:rPr kumimoji="1" lang="ja-JP" altLang="en-US" sz="4000" b="1">
                <a:latin typeface="Meiryo" panose="020B0604030504040204" pitchFamily="34" charset="-128"/>
                <a:ea typeface="Meiryo" panose="020B0604030504040204" pitchFamily="34" charset="-128"/>
              </a:rPr>
              <a:t>員募集！！</a:t>
            </a:r>
            <a:endParaRPr kumimoji="1" lang="ja-JP" altLang="en-US" sz="4000" b="1" dirty="0">
              <a:latin typeface="Meiryo" panose="020B0604030504040204" pitchFamily="34" charset="-128"/>
              <a:ea typeface="Meiryo" panose="020B0604030504040204" pitchFamily="34" charset="-128"/>
            </a:endParaRPr>
          </a:p>
        </p:txBody>
      </p:sp>
      <p:sp>
        <p:nvSpPr>
          <p:cNvPr id="48" name="テキスト ボックス 47"/>
          <p:cNvSpPr txBox="1"/>
          <p:nvPr/>
        </p:nvSpPr>
        <p:spPr>
          <a:xfrm>
            <a:off x="506948" y="-47886"/>
            <a:ext cx="4320556" cy="1200329"/>
          </a:xfrm>
          <a:prstGeom prst="rect">
            <a:avLst/>
          </a:prstGeom>
          <a:noFill/>
        </p:spPr>
        <p:txBody>
          <a:bodyPr wrap="square" rtlCol="0">
            <a:spAutoFit/>
          </a:bodyPr>
          <a:lstStyle/>
          <a:p>
            <a:pPr algn="ctr"/>
            <a:r>
              <a:rPr lang="en-US" altLang="ja-JP" sz="7200" b="1" spc="2000" dirty="0">
                <a:latin typeface="Hiragino Kaku Gothic Std W8" panose="020B0800000000000000" pitchFamily="34" charset="-128"/>
                <a:ea typeface="Hiragino Kaku Gothic Std W8" panose="020B0800000000000000" pitchFamily="34" charset="-128"/>
                <a:cs typeface="Brush Script MT" panose="03060802040406070304" pitchFamily="66" charset="-122"/>
              </a:rPr>
              <a:t>EJAC</a:t>
            </a:r>
          </a:p>
        </p:txBody>
      </p:sp>
      <p:sp>
        <p:nvSpPr>
          <p:cNvPr id="6" name="テキスト ボックス 5">
            <a:extLst>
              <a:ext uri="{FF2B5EF4-FFF2-40B4-BE49-F238E27FC236}">
                <a16:creationId xmlns:a16="http://schemas.microsoft.com/office/drawing/2014/main" id="{D66D6F48-98FC-6F4D-9CB6-B97CF63735DD}"/>
              </a:ext>
            </a:extLst>
          </p:cNvPr>
          <p:cNvSpPr txBox="1"/>
          <p:nvPr/>
        </p:nvSpPr>
        <p:spPr>
          <a:xfrm>
            <a:off x="5973400" y="7727900"/>
            <a:ext cx="1371600" cy="369332"/>
          </a:xfrm>
          <a:prstGeom prst="rect">
            <a:avLst/>
          </a:prstGeom>
          <a:noFill/>
        </p:spPr>
        <p:txBody>
          <a:bodyPr wrap="square" rtlCol="0">
            <a:spAutoFit/>
          </a:bodyPr>
          <a:lstStyle/>
          <a:p>
            <a:r>
              <a:rPr kumimoji="1" lang="ja-JP" altLang="en-US"/>
              <a:t>練習開始日</a:t>
            </a:r>
          </a:p>
        </p:txBody>
      </p:sp>
      <p:sp>
        <p:nvSpPr>
          <p:cNvPr id="7" name="テキスト ボックス 6">
            <a:extLst>
              <a:ext uri="{FF2B5EF4-FFF2-40B4-BE49-F238E27FC236}">
                <a16:creationId xmlns:a16="http://schemas.microsoft.com/office/drawing/2014/main" id="{B7183C6A-A2B2-3D46-96DD-DABE3C3505D7}"/>
              </a:ext>
            </a:extLst>
          </p:cNvPr>
          <p:cNvSpPr txBox="1"/>
          <p:nvPr/>
        </p:nvSpPr>
        <p:spPr>
          <a:xfrm>
            <a:off x="6630935" y="8588849"/>
            <a:ext cx="612626" cy="369332"/>
          </a:xfrm>
          <a:prstGeom prst="rect">
            <a:avLst/>
          </a:prstGeom>
          <a:noFill/>
        </p:spPr>
        <p:txBody>
          <a:bodyPr wrap="square" rtlCol="0">
            <a:spAutoFit/>
          </a:bodyPr>
          <a:lstStyle/>
          <a:p>
            <a:r>
              <a:rPr lang="ja-JP" altLang="en-US"/>
              <a:t>より</a:t>
            </a:r>
            <a:endParaRPr kumimoji="1" lang="ja-JP" altLang="en-US"/>
          </a:p>
        </p:txBody>
      </p:sp>
      <p:sp>
        <p:nvSpPr>
          <p:cNvPr id="10" name="テキスト ボックス 9">
            <a:extLst>
              <a:ext uri="{FF2B5EF4-FFF2-40B4-BE49-F238E27FC236}">
                <a16:creationId xmlns:a16="http://schemas.microsoft.com/office/drawing/2014/main" id="{1E4F0B08-77A7-2C44-A379-26680CA840BD}"/>
              </a:ext>
            </a:extLst>
          </p:cNvPr>
          <p:cNvSpPr txBox="1"/>
          <p:nvPr/>
        </p:nvSpPr>
        <p:spPr>
          <a:xfrm>
            <a:off x="1056849" y="1030849"/>
            <a:ext cx="3220753" cy="369332"/>
          </a:xfrm>
          <a:prstGeom prst="rect">
            <a:avLst/>
          </a:prstGeom>
          <a:noFill/>
        </p:spPr>
        <p:txBody>
          <a:bodyPr wrap="none" rtlCol="0">
            <a:spAutoFit/>
          </a:bodyPr>
          <a:lstStyle/>
          <a:p>
            <a:r>
              <a:rPr kumimoji="1" lang="ja-JP" altLang="en-US">
                <a:solidFill>
                  <a:srgbClr val="FF0000"/>
                </a:solidFill>
              </a:rPr>
              <a:t>（江別ジュニアアスリートクラブ）</a:t>
            </a:r>
          </a:p>
        </p:txBody>
      </p:sp>
      <p:sp>
        <p:nvSpPr>
          <p:cNvPr id="23" name="テキスト ボックス 22">
            <a:extLst>
              <a:ext uri="{FF2B5EF4-FFF2-40B4-BE49-F238E27FC236}">
                <a16:creationId xmlns:a16="http://schemas.microsoft.com/office/drawing/2014/main" id="{3E0F8336-74F3-354A-B084-1BC2097CC962}"/>
              </a:ext>
            </a:extLst>
          </p:cNvPr>
          <p:cNvSpPr txBox="1"/>
          <p:nvPr/>
        </p:nvSpPr>
        <p:spPr>
          <a:xfrm>
            <a:off x="-1" y="5638118"/>
            <a:ext cx="7559676" cy="1600438"/>
          </a:xfrm>
          <a:prstGeom prst="rect">
            <a:avLst/>
          </a:prstGeom>
          <a:noFill/>
        </p:spPr>
        <p:txBody>
          <a:bodyPr wrap="square" rtlCol="0">
            <a:spAutoFit/>
          </a:bodyPr>
          <a:lstStyle/>
          <a:p>
            <a:r>
              <a:rPr lang="ja-JP" altLang="en-US" sz="1400"/>
              <a:t>　北海道</a:t>
            </a:r>
            <a:r>
              <a:rPr kumimoji="1" lang="ja-JP" altLang="en-US" sz="1400"/>
              <a:t>江別市に陸上クラブ開設致します！</a:t>
            </a:r>
            <a:endParaRPr kumimoji="1" lang="en-US" altLang="ja-JP" sz="1400" dirty="0"/>
          </a:p>
          <a:p>
            <a:r>
              <a:rPr lang="ja-JP" altLang="en-US" sz="1400"/>
              <a:t>　</a:t>
            </a:r>
            <a:r>
              <a:rPr kumimoji="1" lang="ja-JP" altLang="en-US" sz="1400"/>
              <a:t>小・中学生を対象に走・投・跳の楽しさを感じられる練習が中心となります。</a:t>
            </a:r>
            <a:endParaRPr kumimoji="1" lang="en-US" altLang="ja-JP" sz="1400" dirty="0"/>
          </a:p>
          <a:p>
            <a:r>
              <a:rPr lang="ja-JP" altLang="en-US" sz="1400"/>
              <a:t>　</a:t>
            </a:r>
            <a:r>
              <a:rPr lang="en-US" altLang="ja-JP" sz="1400" dirty="0"/>
              <a:t>“Athlete first, winning second”</a:t>
            </a:r>
            <a:r>
              <a:rPr lang="ja-JP" altLang="en-US" sz="1400"/>
              <a:t>の姿勢で、競技力向上だけではなく健全な精神育成を目的として指導致します。また、北翔大学生涯スポーツ学部准教授、同大学陸上競技部部長の大宮真一さんの協力のもと、測定に基づいた練習で確実な成長を目指します。</a:t>
            </a:r>
            <a:endParaRPr lang="en-US" altLang="ja-JP" sz="1400" dirty="0"/>
          </a:p>
          <a:p>
            <a:r>
              <a:rPr lang="ja-JP" altLang="en-US" sz="1400"/>
              <a:t>　保護者様に役員や当番などのご負担はおかけしません。</a:t>
            </a:r>
            <a:endParaRPr lang="en-US" altLang="ja-JP" sz="1400" dirty="0"/>
          </a:p>
          <a:p>
            <a:r>
              <a:rPr lang="ja-JP" altLang="en-US" sz="1400" dirty="0"/>
              <a:t>　</a:t>
            </a:r>
            <a:r>
              <a:rPr lang="ja-JP" altLang="en-US" sz="1400"/>
              <a:t>大会参加についても、指導者が引率して参加予定です。</a:t>
            </a:r>
            <a:endParaRPr lang="en-US" altLang="ja-JP" sz="1400" dirty="0"/>
          </a:p>
        </p:txBody>
      </p:sp>
      <p:sp>
        <p:nvSpPr>
          <p:cNvPr id="24" name="テキスト ボックス 23">
            <a:extLst>
              <a:ext uri="{FF2B5EF4-FFF2-40B4-BE49-F238E27FC236}">
                <a16:creationId xmlns:a16="http://schemas.microsoft.com/office/drawing/2014/main" id="{47AF840A-96DA-D444-98BD-A062D03DADCF}"/>
              </a:ext>
            </a:extLst>
          </p:cNvPr>
          <p:cNvSpPr txBox="1"/>
          <p:nvPr/>
        </p:nvSpPr>
        <p:spPr>
          <a:xfrm>
            <a:off x="893829" y="4325795"/>
            <a:ext cx="6481681" cy="646331"/>
          </a:xfrm>
          <a:prstGeom prst="rect">
            <a:avLst/>
          </a:prstGeom>
          <a:noFill/>
        </p:spPr>
        <p:txBody>
          <a:bodyPr wrap="square" rtlCol="0">
            <a:spAutoFit/>
          </a:bodyPr>
          <a:lstStyle/>
          <a:p>
            <a:r>
              <a:rPr kumimoji="1" lang="en-US" altLang="ja-JP" sz="3600" b="1" dirty="0"/>
              <a:t>EBETSU</a:t>
            </a:r>
            <a:r>
              <a:rPr lang="en-US" altLang="ja-JP" sz="3600" b="1" dirty="0"/>
              <a:t>  </a:t>
            </a:r>
            <a:r>
              <a:rPr kumimoji="1" lang="en-US" altLang="ja-JP" sz="3600" b="1" dirty="0"/>
              <a:t>Junior</a:t>
            </a:r>
            <a:r>
              <a:rPr lang="en-US" altLang="ja-JP" sz="3600" b="1" dirty="0"/>
              <a:t>  </a:t>
            </a:r>
            <a:r>
              <a:rPr kumimoji="1" lang="en-US" altLang="ja-JP" sz="3600" b="1" dirty="0"/>
              <a:t>Athlete</a:t>
            </a:r>
            <a:r>
              <a:rPr lang="en-US" altLang="ja-JP" sz="3600" b="1" dirty="0"/>
              <a:t>  </a:t>
            </a:r>
            <a:r>
              <a:rPr kumimoji="1" lang="en-US" altLang="ja-JP" sz="3600" b="1" dirty="0"/>
              <a:t>Club</a:t>
            </a:r>
            <a:endParaRPr kumimoji="1" lang="ja-JP" altLang="en-US" sz="3600" b="1"/>
          </a:p>
        </p:txBody>
      </p:sp>
      <p:sp>
        <p:nvSpPr>
          <p:cNvPr id="28" name="円/楕円 27">
            <a:extLst>
              <a:ext uri="{FF2B5EF4-FFF2-40B4-BE49-F238E27FC236}">
                <a16:creationId xmlns:a16="http://schemas.microsoft.com/office/drawing/2014/main" id="{3DC96981-B4C3-4341-A10A-6FBE1AC26B79}"/>
              </a:ext>
            </a:extLst>
          </p:cNvPr>
          <p:cNvSpPr/>
          <p:nvPr/>
        </p:nvSpPr>
        <p:spPr>
          <a:xfrm>
            <a:off x="4576382" y="292597"/>
            <a:ext cx="1275653" cy="132343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632404F-0129-0C41-9BD4-22622BD67E2D}"/>
              </a:ext>
            </a:extLst>
          </p:cNvPr>
          <p:cNvSpPr txBox="1"/>
          <p:nvPr/>
        </p:nvSpPr>
        <p:spPr>
          <a:xfrm>
            <a:off x="4662355" y="416456"/>
            <a:ext cx="1354741" cy="461665"/>
          </a:xfrm>
          <a:prstGeom prst="rect">
            <a:avLst/>
          </a:prstGeom>
          <a:noFill/>
        </p:spPr>
        <p:txBody>
          <a:bodyPr wrap="square" rtlCol="0">
            <a:spAutoFit/>
          </a:bodyPr>
          <a:lstStyle/>
          <a:p>
            <a:r>
              <a:rPr kumimoji="1" lang="ja-JP" altLang="en-US" sz="2400">
                <a:solidFill>
                  <a:schemeClr val="bg1"/>
                </a:solidFill>
              </a:rPr>
              <a:t>週１回</a:t>
            </a:r>
          </a:p>
        </p:txBody>
      </p:sp>
      <p:sp>
        <p:nvSpPr>
          <p:cNvPr id="30" name="テキスト ボックス 29">
            <a:extLst>
              <a:ext uri="{FF2B5EF4-FFF2-40B4-BE49-F238E27FC236}">
                <a16:creationId xmlns:a16="http://schemas.microsoft.com/office/drawing/2014/main" id="{AE3BD22E-7131-8A41-8711-9D9D8C09906E}"/>
              </a:ext>
            </a:extLst>
          </p:cNvPr>
          <p:cNvSpPr txBox="1"/>
          <p:nvPr/>
        </p:nvSpPr>
        <p:spPr>
          <a:xfrm>
            <a:off x="4595420" y="751454"/>
            <a:ext cx="1590803" cy="646331"/>
          </a:xfrm>
          <a:prstGeom prst="rect">
            <a:avLst/>
          </a:prstGeom>
          <a:noFill/>
        </p:spPr>
        <p:txBody>
          <a:bodyPr wrap="square" rtlCol="0">
            <a:spAutoFit/>
          </a:bodyPr>
          <a:lstStyle/>
          <a:p>
            <a:r>
              <a:rPr kumimoji="1" lang="ja-JP" altLang="en-US">
                <a:solidFill>
                  <a:schemeClr val="bg1"/>
                </a:solidFill>
              </a:rPr>
              <a:t>　　より</a:t>
            </a:r>
            <a:endParaRPr kumimoji="1" lang="en-US" altLang="ja-JP" dirty="0">
              <a:solidFill>
                <a:schemeClr val="bg1"/>
              </a:solidFill>
            </a:endParaRPr>
          </a:p>
          <a:p>
            <a:r>
              <a:rPr kumimoji="1" lang="ja-JP" altLang="en-US">
                <a:solidFill>
                  <a:schemeClr val="bg1"/>
                </a:solidFill>
              </a:rPr>
              <a:t>参加可能！</a:t>
            </a:r>
          </a:p>
        </p:txBody>
      </p:sp>
      <p:sp>
        <p:nvSpPr>
          <p:cNvPr id="33" name="円/楕円 32">
            <a:extLst>
              <a:ext uri="{FF2B5EF4-FFF2-40B4-BE49-F238E27FC236}">
                <a16:creationId xmlns:a16="http://schemas.microsoft.com/office/drawing/2014/main" id="{EFE778BE-D24F-7C43-8F51-35A44069AC48}"/>
              </a:ext>
            </a:extLst>
          </p:cNvPr>
          <p:cNvSpPr/>
          <p:nvPr/>
        </p:nvSpPr>
        <p:spPr>
          <a:xfrm>
            <a:off x="6000083" y="292596"/>
            <a:ext cx="1386832" cy="1323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CB9EAC3-0E1F-F846-BFC2-06BA8E4ABA14}"/>
              </a:ext>
            </a:extLst>
          </p:cNvPr>
          <p:cNvSpPr txBox="1"/>
          <p:nvPr/>
        </p:nvSpPr>
        <p:spPr>
          <a:xfrm>
            <a:off x="5996573" y="608654"/>
            <a:ext cx="1579993" cy="646331"/>
          </a:xfrm>
          <a:prstGeom prst="rect">
            <a:avLst/>
          </a:prstGeom>
          <a:noFill/>
        </p:spPr>
        <p:txBody>
          <a:bodyPr wrap="square" rtlCol="0">
            <a:spAutoFit/>
          </a:bodyPr>
          <a:lstStyle/>
          <a:p>
            <a:r>
              <a:rPr kumimoji="1" lang="ja-JP" altLang="en-US">
                <a:solidFill>
                  <a:schemeClr val="bg1"/>
                </a:solidFill>
              </a:rPr>
              <a:t>現役の選手</a:t>
            </a:r>
            <a:endParaRPr kumimoji="1" lang="en-US" altLang="ja-JP" dirty="0">
              <a:solidFill>
                <a:schemeClr val="bg1"/>
              </a:solidFill>
            </a:endParaRPr>
          </a:p>
          <a:p>
            <a:r>
              <a:rPr kumimoji="1" lang="ja-JP" altLang="en-US">
                <a:solidFill>
                  <a:schemeClr val="bg1"/>
                </a:solidFill>
              </a:rPr>
              <a:t>が直接指導！</a:t>
            </a:r>
          </a:p>
        </p:txBody>
      </p:sp>
      <p:pic>
        <p:nvPicPr>
          <p:cNvPr id="52" name="図 51" descr="テキスト&#10;&#10;自動的に生成された説明">
            <a:extLst>
              <a:ext uri="{FF2B5EF4-FFF2-40B4-BE49-F238E27FC236}">
                <a16:creationId xmlns:a16="http://schemas.microsoft.com/office/drawing/2014/main" id="{FC634A60-8D0A-3246-8016-F51D4CE23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832" y="9217365"/>
            <a:ext cx="1772008" cy="1154891"/>
          </a:xfrm>
          <a:prstGeom prst="rect">
            <a:avLst/>
          </a:prstGeom>
        </p:spPr>
      </p:pic>
      <p:pic>
        <p:nvPicPr>
          <p:cNvPr id="54" name="図 53" descr="QR コード&#10;&#10;自動的に生成された説明">
            <a:extLst>
              <a:ext uri="{FF2B5EF4-FFF2-40B4-BE49-F238E27FC236}">
                <a16:creationId xmlns:a16="http://schemas.microsoft.com/office/drawing/2014/main" id="{37A83A4F-FFBF-8D4E-9989-1E95D771E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805" y="9215987"/>
            <a:ext cx="1167400" cy="1167400"/>
          </a:xfrm>
          <a:prstGeom prst="rect">
            <a:avLst/>
          </a:prstGeom>
        </p:spPr>
      </p:pic>
      <p:sp>
        <p:nvSpPr>
          <p:cNvPr id="55" name="テキスト ボックス 54">
            <a:extLst>
              <a:ext uri="{FF2B5EF4-FFF2-40B4-BE49-F238E27FC236}">
                <a16:creationId xmlns:a16="http://schemas.microsoft.com/office/drawing/2014/main" id="{CCD098D9-2869-3C4A-8B50-2E1C80C259F6}"/>
              </a:ext>
            </a:extLst>
          </p:cNvPr>
          <p:cNvSpPr txBox="1"/>
          <p:nvPr/>
        </p:nvSpPr>
        <p:spPr>
          <a:xfrm>
            <a:off x="6269446" y="10372256"/>
            <a:ext cx="1537827" cy="461665"/>
          </a:xfrm>
          <a:prstGeom prst="rect">
            <a:avLst/>
          </a:prstGeom>
          <a:noFill/>
        </p:spPr>
        <p:txBody>
          <a:bodyPr wrap="square" rtlCol="0">
            <a:spAutoFit/>
          </a:bodyPr>
          <a:lstStyle/>
          <a:p>
            <a:endParaRPr lang="en-US" altLang="ja-JP" sz="1200" dirty="0"/>
          </a:p>
          <a:p>
            <a:endParaRPr lang="en-US" altLang="ja-JP" sz="1200" dirty="0"/>
          </a:p>
        </p:txBody>
      </p:sp>
      <p:sp>
        <p:nvSpPr>
          <p:cNvPr id="56" name="テキスト ボックス 55">
            <a:extLst>
              <a:ext uri="{FF2B5EF4-FFF2-40B4-BE49-F238E27FC236}">
                <a16:creationId xmlns:a16="http://schemas.microsoft.com/office/drawing/2014/main" id="{7472B430-4A2D-2A44-9B76-FBA016A6B50C}"/>
              </a:ext>
            </a:extLst>
          </p:cNvPr>
          <p:cNvSpPr txBox="1"/>
          <p:nvPr/>
        </p:nvSpPr>
        <p:spPr>
          <a:xfrm>
            <a:off x="3811841" y="10363226"/>
            <a:ext cx="4080386" cy="500137"/>
          </a:xfrm>
          <a:prstGeom prst="rect">
            <a:avLst/>
          </a:prstGeom>
          <a:noFill/>
        </p:spPr>
        <p:txBody>
          <a:bodyPr wrap="square" rtlCol="0">
            <a:spAutoFit/>
          </a:bodyPr>
          <a:lstStyle/>
          <a:p>
            <a:r>
              <a:rPr lang="ja-JP" altLang="en-US" sz="800"/>
              <a:t>札幌市札幌市中央区南</a:t>
            </a:r>
            <a:r>
              <a:rPr lang="en-US" altLang="ja-JP" sz="800" dirty="0"/>
              <a:t>1</a:t>
            </a:r>
            <a:r>
              <a:rPr lang="ja-JP" altLang="en-US" sz="800"/>
              <a:t>条西５丁目愛生館ビル</a:t>
            </a:r>
            <a:r>
              <a:rPr lang="en-US" altLang="ja-JP" sz="800" dirty="0"/>
              <a:t>5</a:t>
            </a:r>
            <a:r>
              <a:rPr lang="ja-JP" altLang="en-US" sz="800"/>
              <a:t>階</a:t>
            </a:r>
            <a:endParaRPr lang="en-US" altLang="ja-JP" sz="800" dirty="0"/>
          </a:p>
          <a:p>
            <a:r>
              <a:rPr lang="en" altLang="ja-JP" sz="1050" dirty="0"/>
              <a:t>TEL : 011-200-5400</a:t>
            </a:r>
            <a:r>
              <a:rPr lang="ja-JP" altLang="en-US" sz="1050"/>
              <a:t>　　</a:t>
            </a:r>
            <a:r>
              <a:rPr lang="en" altLang="ja-JP" sz="1050" dirty="0"/>
              <a:t>FAX : 011-200-5402</a:t>
            </a:r>
            <a:r>
              <a:rPr lang="ja-JP" altLang="en-US" sz="1050"/>
              <a:t>　</a:t>
            </a:r>
            <a:r>
              <a:rPr kumimoji="1" lang="en" altLang="ja-JP" sz="1050" dirty="0" err="1"/>
              <a:t>E-MAIL:info@pd-r.org</a:t>
            </a:r>
            <a:endParaRPr kumimoji="1" lang="en" altLang="ja-JP" sz="1050" dirty="0"/>
          </a:p>
          <a:p>
            <a:endParaRPr kumimoji="1" lang="en-US" altLang="ja-JP" sz="800" dirty="0"/>
          </a:p>
        </p:txBody>
      </p:sp>
      <p:sp>
        <p:nvSpPr>
          <p:cNvPr id="57" name="テキスト ボックス 56">
            <a:extLst>
              <a:ext uri="{FF2B5EF4-FFF2-40B4-BE49-F238E27FC236}">
                <a16:creationId xmlns:a16="http://schemas.microsoft.com/office/drawing/2014/main" id="{9715CCE5-A259-2E4E-B94B-1545638CC7F6}"/>
              </a:ext>
            </a:extLst>
          </p:cNvPr>
          <p:cNvSpPr txBox="1"/>
          <p:nvPr/>
        </p:nvSpPr>
        <p:spPr>
          <a:xfrm>
            <a:off x="4649270" y="7450901"/>
            <a:ext cx="1189680" cy="276999"/>
          </a:xfrm>
          <a:prstGeom prst="rect">
            <a:avLst/>
          </a:prstGeom>
          <a:noFill/>
        </p:spPr>
        <p:txBody>
          <a:bodyPr wrap="square" rtlCol="0">
            <a:spAutoFit/>
          </a:bodyPr>
          <a:lstStyle/>
          <a:p>
            <a:r>
              <a:rPr kumimoji="1" lang="ja-JP" altLang="en-US" sz="1200"/>
              <a:t>入会フォーム</a:t>
            </a:r>
          </a:p>
        </p:txBody>
      </p:sp>
      <p:pic>
        <p:nvPicPr>
          <p:cNvPr id="59" name="図 58" descr="QR コード&#10;&#10;自動的に生成された説明">
            <a:extLst>
              <a:ext uri="{FF2B5EF4-FFF2-40B4-BE49-F238E27FC236}">
                <a16:creationId xmlns:a16="http://schemas.microsoft.com/office/drawing/2014/main" id="{B22F92BA-F960-6B4F-89FA-21CF0DD2ED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0544" y="7749560"/>
            <a:ext cx="1169222" cy="1169222"/>
          </a:xfrm>
          <a:prstGeom prst="rect">
            <a:avLst/>
          </a:prstGeom>
        </p:spPr>
      </p:pic>
      <p:sp>
        <p:nvSpPr>
          <p:cNvPr id="2" name="テキスト ボックス 1">
            <a:extLst>
              <a:ext uri="{FF2B5EF4-FFF2-40B4-BE49-F238E27FC236}">
                <a16:creationId xmlns:a16="http://schemas.microsoft.com/office/drawing/2014/main" id="{B62C12CE-71CD-B54F-9D98-AC25B3508335}"/>
              </a:ext>
            </a:extLst>
          </p:cNvPr>
          <p:cNvSpPr txBox="1"/>
          <p:nvPr/>
        </p:nvSpPr>
        <p:spPr>
          <a:xfrm>
            <a:off x="6462389" y="9225278"/>
            <a:ext cx="648359" cy="646331"/>
          </a:xfrm>
          <a:prstGeom prst="rect">
            <a:avLst/>
          </a:prstGeom>
          <a:noFill/>
        </p:spPr>
        <p:txBody>
          <a:bodyPr wrap="square" rtlCol="0">
            <a:spAutoFit/>
          </a:bodyPr>
          <a:lstStyle/>
          <a:p>
            <a:endParaRPr lang="en-US" altLang="ja-JP" dirty="0"/>
          </a:p>
          <a:p>
            <a:endParaRPr kumimoji="1" lang="en-US" altLang="ja-JP" dirty="0"/>
          </a:p>
        </p:txBody>
      </p:sp>
      <p:sp>
        <p:nvSpPr>
          <p:cNvPr id="5" name="テキスト ボックス 4">
            <a:extLst>
              <a:ext uri="{FF2B5EF4-FFF2-40B4-BE49-F238E27FC236}">
                <a16:creationId xmlns:a16="http://schemas.microsoft.com/office/drawing/2014/main" id="{DA20BC9F-DCA6-4C48-B98D-E44D81D5C92A}"/>
              </a:ext>
            </a:extLst>
          </p:cNvPr>
          <p:cNvSpPr txBox="1"/>
          <p:nvPr/>
        </p:nvSpPr>
        <p:spPr>
          <a:xfrm>
            <a:off x="0" y="9236675"/>
            <a:ext cx="4119867" cy="1354217"/>
          </a:xfrm>
          <a:prstGeom prst="rect">
            <a:avLst/>
          </a:prstGeom>
          <a:noFill/>
        </p:spPr>
        <p:txBody>
          <a:bodyPr wrap="square" rtlCol="0">
            <a:spAutoFit/>
          </a:bodyPr>
          <a:lstStyle/>
          <a:p>
            <a:r>
              <a:rPr lang="ja-JP" altLang="en-US"/>
              <a:t>無料体験会実施！！！</a:t>
            </a:r>
            <a:endParaRPr lang="en-US" altLang="ja-JP" dirty="0"/>
          </a:p>
          <a:p>
            <a:r>
              <a:rPr kumimoji="1" lang="en-US" altLang="ja-JP" b="1" dirty="0">
                <a:solidFill>
                  <a:srgbClr val="FF0000"/>
                </a:solidFill>
              </a:rPr>
              <a:t>5/25(</a:t>
            </a:r>
            <a:r>
              <a:rPr kumimoji="1" lang="ja-JP" altLang="en-US" b="1">
                <a:solidFill>
                  <a:srgbClr val="FF0000"/>
                </a:solidFill>
              </a:rPr>
              <a:t>木</a:t>
            </a:r>
            <a:r>
              <a:rPr kumimoji="1" lang="en-US" altLang="ja-JP" b="1" dirty="0">
                <a:solidFill>
                  <a:srgbClr val="FF0000"/>
                </a:solidFill>
              </a:rPr>
              <a:t>),5/27(</a:t>
            </a:r>
            <a:r>
              <a:rPr kumimoji="1" lang="ja-JP" altLang="en-US" b="1">
                <a:solidFill>
                  <a:srgbClr val="FF0000"/>
                </a:solidFill>
              </a:rPr>
              <a:t>月</a:t>
            </a:r>
            <a:r>
              <a:rPr kumimoji="1" lang="en-US" altLang="ja-JP" b="1" dirty="0">
                <a:solidFill>
                  <a:srgbClr val="FF0000"/>
                </a:solidFill>
              </a:rPr>
              <a:t>) </a:t>
            </a:r>
            <a:r>
              <a:rPr kumimoji="1" lang="en-US" altLang="ja-JP" dirty="0"/>
              <a:t>16:20~18:00</a:t>
            </a:r>
            <a:r>
              <a:rPr kumimoji="1" lang="ja-JP" altLang="en-US" sz="1400"/>
              <a:t>（メール受付）</a:t>
            </a:r>
            <a:endParaRPr kumimoji="1" lang="en-US" altLang="ja-JP" sz="1400" dirty="0"/>
          </a:p>
          <a:p>
            <a:r>
              <a:rPr lang="ja-JP" altLang="en-US"/>
              <a:t>野幌運動公園予定</a:t>
            </a:r>
            <a:endParaRPr lang="en-US" altLang="ja-JP" dirty="0"/>
          </a:p>
          <a:p>
            <a:r>
              <a:rPr lang="ja-JP" altLang="en-US" sz="1400"/>
              <a:t>体験会に</a:t>
            </a:r>
            <a:r>
              <a:rPr lang="ja-JP" altLang="en-US" sz="1400" u="sng"/>
              <a:t>人数制限</a:t>
            </a:r>
            <a:r>
              <a:rPr lang="ja-JP" altLang="en-US" sz="1400"/>
              <a:t>はございません。入会を少しでも検討されている方はぜひご参加ください。</a:t>
            </a:r>
            <a:endParaRPr lang="en-US" altLang="ja-JP" sz="1400" dirty="0"/>
          </a:p>
        </p:txBody>
      </p:sp>
    </p:spTree>
    <p:extLst>
      <p:ext uri="{BB962C8B-B14F-4D97-AF65-F5344CB8AC3E}">
        <p14:creationId xmlns:p14="http://schemas.microsoft.com/office/powerpoint/2010/main" val="16472456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114_kaigaizassi_poster.potx" id="{34F871F9-5277-400A-88B9-3168C820015A}" vid="{8E568370-82F4-44AE-BB3F-2488486644DD}"/>
    </a:ext>
  </a:extLst>
</a:theme>
</file>

<file path=docProps/app.xml><?xml version="1.0" encoding="utf-8"?>
<Properties xmlns="http://schemas.openxmlformats.org/officeDocument/2006/extended-properties" xmlns:vt="http://schemas.openxmlformats.org/officeDocument/2006/docPropsVTypes">
  <Template/>
  <TotalTime>10353</TotalTime>
  <Words>303</Words>
  <Application>Microsoft Macintosh PowerPoint</Application>
  <PresentationFormat>ユーザー設定</PresentationFormat>
  <Paragraphs>31</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Hiragino Kaku Gothic Std W8</vt:lpstr>
      <vt:lpstr>Osaka</vt:lpstr>
      <vt:lpstr>メイリオ</vt: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藤原 弘樹</cp:lastModifiedBy>
  <cp:revision>2</cp:revision>
  <dcterms:created xsi:type="dcterms:W3CDTF">2014-09-24T01:08:19Z</dcterms:created>
  <dcterms:modified xsi:type="dcterms:W3CDTF">2023-04-01T11:53:05Z</dcterms:modified>
</cp:coreProperties>
</file>